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lfa Slab One" panose="020B0604020202020204" charset="0"/>
      <p:regular r:id="rId13"/>
    </p:embeddedFont>
    <p:embeddedFont>
      <p:font typeface="Proxima Nova"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354"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995473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w="76200"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311700" y="595975"/>
            <a:ext cx="8520600" cy="19578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2" name="Shape 12"/>
          <p:cNvSpPr txBox="1">
            <a:spLocks noGrp="1"/>
          </p:cNvSpPr>
          <p:nvPr>
            <p:ph type="subTitle" idx="1"/>
          </p:nvPr>
        </p:nvSpPr>
        <p:spPr>
          <a:xfrm>
            <a:off x="311700" y="3165823"/>
            <a:ext cx="8520600" cy="733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167925"/>
            <a:ext cx="8520600" cy="1980000"/>
          </a:xfrm>
          <a:prstGeom prst="rect">
            <a:avLst/>
          </a:prstGeom>
        </p:spPr>
        <p:txBody>
          <a:bodyPr lIns="91425" tIns="91425" rIns="91425" bIns="91425" anchor="ctr" anchorCtr="0"/>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a:endParaRPr/>
          </a:p>
        </p:txBody>
      </p:sp>
      <p:sp>
        <p:nvSpPr>
          <p:cNvPr id="48" name="Shape 48"/>
          <p:cNvSpPr txBox="1">
            <a:spLocks noGrp="1"/>
          </p:cNvSpPr>
          <p:nvPr>
            <p:ph type="body" idx="1"/>
          </p:nvPr>
        </p:nvSpPr>
        <p:spPr>
          <a:xfrm>
            <a:off x="311700" y="32242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480550"/>
            <a:ext cx="8114400" cy="2445900"/>
          </a:xfrm>
          <a:prstGeom prst="rect">
            <a:avLst/>
          </a:prstGeom>
        </p:spPr>
        <p:txBody>
          <a:bodyPr lIns="91425" tIns="91425" rIns="91425" bIns="91425" anchor="b" anchorCtr="0"/>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1" name="Shape 31"/>
          <p:cNvSpPr txBox="1">
            <a:spLocks noGrp="1"/>
          </p:cNvSpPr>
          <p:nvPr>
            <p:ph type="body" idx="1"/>
          </p:nvPr>
        </p:nvSpPr>
        <p:spPr>
          <a:xfrm>
            <a:off x="311700" y="1490875"/>
            <a:ext cx="2808000" cy="30780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838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375599"/>
            <a:ext cx="4045200" cy="15519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0" name="Shape 40"/>
          <p:cNvSpPr txBox="1">
            <a:spLocks noGrp="1"/>
          </p:cNvSpPr>
          <p:nvPr>
            <p:ph type="subTitle" idx="1"/>
          </p:nvPr>
        </p:nvSpPr>
        <p:spPr>
          <a:xfrm>
            <a:off x="265500" y="2981125"/>
            <a:ext cx="4045200" cy="1345499"/>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roxima Nova"/>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defRPr>
                <a:solidFill>
                  <a:schemeClr val="dk2"/>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endParaRPr lang="en" sz="1000">
              <a:solidFill>
                <a:schemeClr val="dk2"/>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55875" y="413775"/>
            <a:ext cx="8520600" cy="787200"/>
          </a:xfrm>
          <a:prstGeom prst="rect">
            <a:avLst/>
          </a:prstGeom>
        </p:spPr>
        <p:txBody>
          <a:bodyPr lIns="91425" tIns="91425" rIns="91425" bIns="91425" anchor="b" anchorCtr="0">
            <a:noAutofit/>
          </a:bodyPr>
          <a:lstStyle/>
          <a:p>
            <a:pPr lvl="0">
              <a:spcBef>
                <a:spcPts val="0"/>
              </a:spcBef>
              <a:buNone/>
            </a:pPr>
            <a:r>
              <a:rPr lang="en" sz="2400"/>
              <a:t>Aim: How can we use the DSM-5 to diagnose fictional characters?</a:t>
            </a:r>
          </a:p>
        </p:txBody>
      </p:sp>
      <p:sp>
        <p:nvSpPr>
          <p:cNvPr id="57" name="Shape 57"/>
          <p:cNvSpPr txBox="1">
            <a:spLocks noGrp="1"/>
          </p:cNvSpPr>
          <p:nvPr>
            <p:ph type="subTitle" idx="1"/>
          </p:nvPr>
        </p:nvSpPr>
        <p:spPr>
          <a:xfrm>
            <a:off x="355875" y="1271873"/>
            <a:ext cx="8520600" cy="733500"/>
          </a:xfrm>
          <a:prstGeom prst="rect">
            <a:avLst/>
          </a:prstGeom>
        </p:spPr>
        <p:txBody>
          <a:bodyPr lIns="91425" tIns="91425" rIns="91425" bIns="91425" anchor="t" anchorCtr="0">
            <a:noAutofit/>
          </a:bodyPr>
          <a:lstStyle/>
          <a:p>
            <a:pPr lvl="0">
              <a:spcBef>
                <a:spcPts val="0"/>
              </a:spcBef>
              <a:buNone/>
            </a:pPr>
            <a:r>
              <a:rPr lang="en"/>
              <a:t>Do Now: Take out your DSM 5 review sheet from Thursday and take out your homework due today</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Jani: living with Schizophrenia</a:t>
            </a:r>
          </a:p>
        </p:txBody>
      </p:sp>
      <p:sp>
        <p:nvSpPr>
          <p:cNvPr id="121" name="Shape 12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000000"/>
                </a:solidFill>
              </a:rPr>
              <a:t>As you watch the video either write down three facts about Schizophrenia itself and/or three things you learn about Jani’s specific experience</a:t>
            </a:r>
          </a:p>
        </p:txBody>
      </p:sp>
      <p:sp>
        <p:nvSpPr>
          <p:cNvPr id="122" name="Shape 122"/>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sz="2400"/>
              <a:t>Model: Dora the Explorer</a:t>
            </a:r>
          </a:p>
        </p:txBody>
      </p:sp>
      <p:sp>
        <p:nvSpPr>
          <p:cNvPr id="63" name="Shape 63"/>
          <p:cNvSpPr txBox="1">
            <a:spLocks noGrp="1"/>
          </p:cNvSpPr>
          <p:nvPr>
            <p:ph type="body" idx="1"/>
          </p:nvPr>
        </p:nvSpPr>
        <p:spPr>
          <a:xfrm>
            <a:off x="311700" y="1544500"/>
            <a:ext cx="8520600" cy="3416400"/>
          </a:xfrm>
          <a:prstGeom prst="rect">
            <a:avLst/>
          </a:prstGeom>
        </p:spPr>
        <p:txBody>
          <a:bodyPr lIns="91425" tIns="91425" rIns="91425" bIns="91425" anchor="t" anchorCtr="0">
            <a:noAutofit/>
          </a:bodyPr>
          <a:lstStyle/>
          <a:p>
            <a:pPr lvl="0">
              <a:spcBef>
                <a:spcPts val="0"/>
              </a:spcBef>
              <a:buNone/>
            </a:pPr>
            <a:r>
              <a:rPr lang="en" sz="1400">
                <a:solidFill>
                  <a:srgbClr val="000000"/>
                </a:solidFill>
              </a:rPr>
              <a:t>Dora seems like a child with a healthy personality, right?  She seems to have a good relationship with her parents and extended family, is social with many animals and other people, and has an expansive thirst for adventure.  It seems like she’s living the dream of every preschooler.  She is able to wander off and around her world until she find an adventure, without having to worry about anything beyond her inability to recall previous travels.</a:t>
            </a:r>
          </a:p>
          <a:p>
            <a:pPr lvl="0">
              <a:spcBef>
                <a:spcPts val="0"/>
              </a:spcBef>
              <a:buNone/>
            </a:pPr>
            <a:r>
              <a:rPr lang="en" sz="1400">
                <a:solidFill>
                  <a:srgbClr val="000000"/>
                </a:solidFill>
              </a:rPr>
              <a:t> She temporarily forgets memories or her own personality for a period of time, but will eventually recover with all previous memories whole.</a:t>
            </a:r>
          </a:p>
          <a:p>
            <a:pPr lvl="0">
              <a:spcBef>
                <a:spcPts val="0"/>
              </a:spcBef>
              <a:buNone/>
            </a:pPr>
            <a:r>
              <a:rPr lang="en" sz="1400">
                <a:solidFill>
                  <a:srgbClr val="000000"/>
                </a:solidFill>
              </a:rPr>
              <a:t> Sounds a bit like a soap opera.  However, how this applies to Dora is by her incessant wanderings.  These episodes often result in unplanned trips, none of which are remembered later on.  You think that, with all these adventures she has, Dora might not have to consult the map as often as she does.  If she’s forgetting these episodes though, it makes more sense.</a:t>
            </a:r>
          </a:p>
          <a:p>
            <a:pPr lvl="0">
              <a:spcBef>
                <a:spcPts val="0"/>
              </a:spcBef>
              <a:buNone/>
            </a:pPr>
            <a:endParaRPr sz="1400"/>
          </a:p>
        </p:txBody>
      </p:sp>
      <p:pic>
        <p:nvPicPr>
          <p:cNvPr id="64" name="Shape 64"/>
          <p:cNvPicPr preferRelativeResize="0"/>
          <p:nvPr/>
        </p:nvPicPr>
        <p:blipFill>
          <a:blip r:embed="rId3">
            <a:alphaModFix/>
          </a:blip>
          <a:stretch>
            <a:fillRect/>
          </a:stretch>
        </p:blipFill>
        <p:spPr>
          <a:xfrm>
            <a:off x="5997300" y="-6"/>
            <a:ext cx="1287499" cy="1359050"/>
          </a:xfrm>
          <a:prstGeom prst="rect">
            <a:avLst/>
          </a:prstGeom>
          <a:noFill/>
          <a:ln>
            <a:noFill/>
          </a:ln>
        </p:spPr>
      </p:pic>
      <p:sp>
        <p:nvSpPr>
          <p:cNvPr id="65" name="Shape 65"/>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Think</a:t>
            </a:r>
          </a:p>
        </p:txBody>
      </p:sp>
      <p:sp>
        <p:nvSpPr>
          <p:cNvPr id="71" name="Shape 7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Read through the back story of the fictional character provided to you</a:t>
            </a:r>
          </a:p>
          <a:p>
            <a:pPr marL="457200" lvl="0" indent="-228600" rtl="0">
              <a:spcBef>
                <a:spcPts val="0"/>
              </a:spcBef>
            </a:pPr>
            <a:r>
              <a:rPr lang="en"/>
              <a:t>Note down any symptoms provided to you in the text</a:t>
            </a:r>
          </a:p>
          <a:p>
            <a:pPr marL="457200" lvl="0" indent="-228600" rtl="0">
              <a:spcBef>
                <a:spcPts val="0"/>
              </a:spcBef>
            </a:pPr>
            <a:r>
              <a:rPr lang="en"/>
              <a:t>Make a preliminary diagnosis using your DSM 5 review packet</a:t>
            </a:r>
          </a:p>
          <a:p>
            <a:pPr marL="457200" lvl="0" indent="-228600">
              <a:spcBef>
                <a:spcPts val="0"/>
              </a:spcBef>
            </a:pPr>
            <a:r>
              <a:rPr lang="en"/>
              <a:t>You will have 5 minutes to complete this portion of the tast</a:t>
            </a:r>
          </a:p>
        </p:txBody>
      </p:sp>
      <p:pic>
        <p:nvPicPr>
          <p:cNvPr id="72" name="Shape 72"/>
          <p:cNvPicPr preferRelativeResize="0"/>
          <p:nvPr/>
        </p:nvPicPr>
        <p:blipFill>
          <a:blip r:embed="rId3">
            <a:alphaModFix/>
          </a:blip>
          <a:stretch>
            <a:fillRect/>
          </a:stretch>
        </p:blipFill>
        <p:spPr>
          <a:xfrm>
            <a:off x="2856350" y="2763723"/>
            <a:ext cx="3680974" cy="1999900"/>
          </a:xfrm>
          <a:prstGeom prst="rect">
            <a:avLst/>
          </a:prstGeom>
          <a:noFill/>
          <a:ln>
            <a:noFill/>
          </a:ln>
        </p:spPr>
      </p:pic>
      <p:sp>
        <p:nvSpPr>
          <p:cNvPr id="73" name="Shape 73"/>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Pair</a:t>
            </a:r>
          </a:p>
        </p:txBody>
      </p:sp>
      <p:sp>
        <p:nvSpPr>
          <p:cNvPr id="79" name="Shape 7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a:t>Discuss your conclusions with your partner</a:t>
            </a:r>
          </a:p>
          <a:p>
            <a:pPr marL="457200" lvl="0" indent="-228600">
              <a:spcBef>
                <a:spcPts val="0"/>
              </a:spcBef>
            </a:pPr>
            <a:r>
              <a:rPr lang="en"/>
              <a:t>See if you came up with the same conclusion or if you need to engage in additional discussion</a:t>
            </a:r>
          </a:p>
        </p:txBody>
      </p:sp>
      <p:sp>
        <p:nvSpPr>
          <p:cNvPr id="80" name="Shape 80"/>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Share</a:t>
            </a:r>
          </a:p>
        </p:txBody>
      </p:sp>
      <p:sp>
        <p:nvSpPr>
          <p:cNvPr id="86" name="Shape 8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We will now go around the room to hear the conclusions that each group reached</a:t>
            </a:r>
          </a:p>
        </p:txBody>
      </p:sp>
      <p:sp>
        <p:nvSpPr>
          <p:cNvPr id="87" name="Shape 87"/>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152400" y="152400"/>
            <a:ext cx="8789700" cy="3000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endParaRPr sz="2400"/>
          </a:p>
          <a:p>
            <a:pPr lvl="0" rtl="0">
              <a:lnSpc>
                <a:spcPct val="115000"/>
              </a:lnSpc>
              <a:spcBef>
                <a:spcPts val="0"/>
              </a:spcBef>
              <a:buNone/>
            </a:pPr>
            <a:r>
              <a:rPr lang="en" sz="2400"/>
              <a:t> </a:t>
            </a:r>
          </a:p>
          <a:p>
            <a:pPr lvl="0" rtl="0">
              <a:spcBef>
                <a:spcPts val="0"/>
              </a:spcBef>
              <a:buNone/>
            </a:pPr>
            <a:r>
              <a:rPr lang="en" sz="2400"/>
              <a:t> </a:t>
            </a:r>
          </a:p>
          <a:p>
            <a:pPr lvl="0" rtl="0">
              <a:spcBef>
                <a:spcPts val="0"/>
              </a:spcBef>
              <a:buNone/>
            </a:pPr>
            <a:r>
              <a:rPr lang="en" sz="2400"/>
              <a:t> </a:t>
            </a:r>
          </a:p>
          <a:p>
            <a:pPr lvl="0" rtl="0">
              <a:spcBef>
                <a:spcPts val="0"/>
              </a:spcBef>
              <a:buNone/>
            </a:pPr>
            <a:r>
              <a:rPr lang="en" sz="2400"/>
              <a:t> </a:t>
            </a:r>
          </a:p>
          <a:p>
            <a:pPr lvl="0" rtl="0">
              <a:spcBef>
                <a:spcPts val="0"/>
              </a:spcBef>
              <a:buNone/>
            </a:pPr>
            <a:r>
              <a:rPr lang="en" sz="2400"/>
              <a:t> </a:t>
            </a:r>
          </a:p>
          <a:p>
            <a:pPr lvl="0" rtl="0">
              <a:spcBef>
                <a:spcPts val="0"/>
              </a:spcBef>
              <a:buNone/>
            </a:pPr>
            <a:r>
              <a:rPr lang="en" sz="2400"/>
              <a:t> </a:t>
            </a:r>
          </a:p>
          <a:p>
            <a:pPr lvl="0" rtl="0">
              <a:spcBef>
                <a:spcPts val="0"/>
              </a:spcBef>
              <a:buNone/>
            </a:pPr>
            <a:r>
              <a:rPr lang="en" sz="2400"/>
              <a:t> </a:t>
            </a:r>
          </a:p>
          <a:p>
            <a:pPr lvl="0" rtl="0">
              <a:spcBef>
                <a:spcPts val="0"/>
              </a:spcBef>
              <a:buNone/>
            </a:pPr>
            <a:r>
              <a:rPr lang="en" sz="2400"/>
              <a:t> </a:t>
            </a:r>
          </a:p>
          <a:p>
            <a:pPr lvl="0" rtl="0">
              <a:spcBef>
                <a:spcPts val="0"/>
              </a:spcBef>
              <a:buNone/>
            </a:pPr>
            <a:r>
              <a:rPr lang="en" sz="2400"/>
              <a:t> </a:t>
            </a:r>
          </a:p>
          <a:p>
            <a:pPr lvl="0" rtl="0">
              <a:spcBef>
                <a:spcPts val="0"/>
              </a:spcBef>
              <a:buNone/>
            </a:pPr>
            <a:r>
              <a:rPr lang="en" sz="1100"/>
              <a:t> </a:t>
            </a:r>
          </a:p>
          <a:p>
            <a:pPr lvl="0" rtl="0">
              <a:spcBef>
                <a:spcPts val="0"/>
              </a:spcBef>
              <a:buNone/>
            </a:pPr>
            <a:r>
              <a:rPr lang="en" sz="1100"/>
              <a:t>Scar’s aggression towards his brother Mufasa goes far deeper than simple sibling rivalry; it stems from the deep rooted symptoms of his disorder.  Scar has utter disregard for the violation of the rights of others.  He doesn’t think twice about luring Simba into a trap that would kill him or throwing his brother off the cliff to his death.</a:t>
            </a:r>
          </a:p>
          <a:p>
            <a:pPr lvl="0" rtl="0">
              <a:spcBef>
                <a:spcPts val="0"/>
              </a:spcBef>
              <a:buNone/>
            </a:pPr>
            <a:r>
              <a:rPr lang="en" sz="1100"/>
              <a:t> </a:t>
            </a:r>
          </a:p>
          <a:p>
            <a:pPr lvl="0" rtl="0">
              <a:spcBef>
                <a:spcPts val="0"/>
              </a:spcBef>
              <a:buNone/>
            </a:pPr>
            <a:r>
              <a:rPr lang="en" sz="1100"/>
              <a:t>Scar is also fiercely devoted to his own thirst for power.  He might be aware of the destructive force of his power struggles on those around him but it doesn’t matter to him.  As for his tyrannical leadership of the hyena population; Scar is arrogant and demanding and he expects everyone to follow his every whim, something that becomes apparent when he replaces his dead brother as king of the pride. </a:t>
            </a:r>
          </a:p>
          <a:p>
            <a:pPr lvl="0" rtl="0">
              <a:spcBef>
                <a:spcPts val="0"/>
              </a:spcBef>
              <a:buNone/>
            </a:pPr>
            <a:r>
              <a:rPr lang="en" sz="1100"/>
              <a:t> </a:t>
            </a:r>
          </a:p>
          <a:p>
            <a:pPr lvl="0" rtl="0">
              <a:spcBef>
                <a:spcPts val="0"/>
              </a:spcBef>
              <a:buNone/>
            </a:pPr>
            <a:r>
              <a:rPr lang="en" sz="1100"/>
              <a:t>In The Lion King, Scar simply didn’t care about the wide-spread damage caused to the pride lands; if anything he was proud of the death and devastation, although a distorted view of action and consequence meant he didn’t have the foresight to see that this would lead to a lack of food supply.  A king, Scar, most definitely does not make.</a:t>
            </a:r>
          </a:p>
          <a:p>
            <a:pPr lvl="0" rtl="0">
              <a:spcBef>
                <a:spcPts val="0"/>
              </a:spcBef>
              <a:buNone/>
            </a:pPr>
            <a:r>
              <a:rPr lang="en" sz="1100"/>
              <a:t> </a:t>
            </a:r>
          </a:p>
        </p:txBody>
      </p:sp>
      <p:pic>
        <p:nvPicPr>
          <p:cNvPr id="93" name="Shape 93"/>
          <p:cNvPicPr preferRelativeResize="0"/>
          <p:nvPr/>
        </p:nvPicPr>
        <p:blipFill>
          <a:blip r:embed="rId3">
            <a:alphaModFix/>
          </a:blip>
          <a:stretch>
            <a:fillRect/>
          </a:stretch>
        </p:blipFill>
        <p:spPr>
          <a:xfrm>
            <a:off x="3241800" y="31295"/>
            <a:ext cx="2842925" cy="2429099"/>
          </a:xfrm>
          <a:prstGeom prst="rect">
            <a:avLst/>
          </a:prstGeom>
          <a:noFill/>
          <a:ln>
            <a:noFill/>
          </a:ln>
        </p:spPr>
      </p:pic>
      <p:sp>
        <p:nvSpPr>
          <p:cNvPr id="94" name="Shape 94"/>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p:nvPr/>
        </p:nvSpPr>
        <p:spPr>
          <a:xfrm>
            <a:off x="152400" y="152400"/>
            <a:ext cx="8991600" cy="3000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endParaRPr sz="2400"/>
          </a:p>
          <a:p>
            <a:pPr lvl="0" rtl="0">
              <a:lnSpc>
                <a:spcPct val="115000"/>
              </a:lnSpc>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Poor Captain Hook; most of his issues can stem back to the horrific incident that occurred where Peter Pan chopped off his hand and fed it to a crocodile.  In fact, given those tragic events, is it any wonder that he continues to lash out at Peter and his own crew in a desperate effort to maintain some measure of control?</a:t>
            </a:r>
          </a:p>
          <a:p>
            <a:pPr lvl="0" rtl="0">
              <a:spcBef>
                <a:spcPts val="0"/>
              </a:spcBef>
              <a:buNone/>
            </a:pPr>
            <a:r>
              <a:rPr lang="en" sz="1100"/>
              <a:t> </a:t>
            </a:r>
          </a:p>
          <a:p>
            <a:pPr lvl="0" rtl="0">
              <a:spcBef>
                <a:spcPts val="0"/>
              </a:spcBef>
              <a:buNone/>
            </a:pPr>
            <a:r>
              <a:rPr lang="en" sz="1100"/>
              <a:t>What’s even worse is that this crocodile continues to hunt poor Hook.  With the alarm clock in its belly its presence is always accompanied by a tick-toking, sending the captain into blind panic.  It’s a perpetual state of terror as he relives that terrible event.  It isn’t just the crocodile that causes him to break; any ticking clock will inflict the trauma.  It’s the disorder that prevents him from breaking the vicious cycle he has found himself in; hunting Peter Pan, desperate to exact revenge.  He should be doing what any good pirate captain would do and set sail across the sea in search of plunder.</a:t>
            </a:r>
          </a:p>
          <a:p>
            <a:pPr lvl="0" rtl="0">
              <a:spcBef>
                <a:spcPts val="0"/>
              </a:spcBef>
              <a:buNone/>
            </a:pPr>
            <a:r>
              <a:rPr lang="en" sz="1100"/>
              <a:t> </a:t>
            </a:r>
          </a:p>
          <a:p>
            <a:pPr lvl="0" rtl="0">
              <a:spcBef>
                <a:spcPts val="0"/>
              </a:spcBef>
              <a:buNone/>
            </a:pPr>
            <a:r>
              <a:rPr lang="en" sz="1100"/>
              <a:t>His trauma reaches a breaking point at the end of Peter Pan, where he loses his boat and is chased by the vicious crocodile across the sea. </a:t>
            </a:r>
          </a:p>
          <a:p>
            <a:pPr lvl="0" rtl="0">
              <a:spcBef>
                <a:spcPts val="0"/>
              </a:spcBef>
              <a:buNone/>
            </a:pPr>
            <a:r>
              <a:rPr lang="en" sz="1100"/>
              <a:t> </a:t>
            </a:r>
          </a:p>
        </p:txBody>
      </p:sp>
      <p:pic>
        <p:nvPicPr>
          <p:cNvPr id="100" name="Shape 100"/>
          <p:cNvPicPr preferRelativeResize="0"/>
          <p:nvPr/>
        </p:nvPicPr>
        <p:blipFill>
          <a:blip r:embed="rId3">
            <a:alphaModFix/>
          </a:blip>
          <a:stretch>
            <a:fillRect/>
          </a:stretch>
        </p:blipFill>
        <p:spPr>
          <a:xfrm>
            <a:off x="2679449" y="120700"/>
            <a:ext cx="3504175" cy="1752074"/>
          </a:xfrm>
          <a:prstGeom prst="rect">
            <a:avLst/>
          </a:prstGeom>
          <a:noFill/>
          <a:ln>
            <a:noFill/>
          </a:ln>
        </p:spPr>
      </p:pic>
      <p:sp>
        <p:nvSpPr>
          <p:cNvPr id="101" name="Shape 101"/>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152400" y="152400"/>
            <a:ext cx="8921700" cy="30000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endParaRPr sz="2400"/>
          </a:p>
          <a:p>
            <a:pPr lvl="0" rtl="0">
              <a:lnSpc>
                <a:spcPct val="115000"/>
              </a:lnSpc>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Elsa’s powers can cause a very real threat to the people around her, so much so that you could argue that her paranoia early in the film is fully justified.  That being said, the two powerful events in her childhood; almost killing her sister Anna and the death of her parents at sea, are the triggers of her disorder.  The young princess shuts herself away, refusing even to see her sister in the years leading up to her coronation. </a:t>
            </a:r>
          </a:p>
          <a:p>
            <a:pPr lvl="0" rtl="0">
              <a:spcBef>
                <a:spcPts val="0"/>
              </a:spcBef>
              <a:buNone/>
            </a:pPr>
            <a:r>
              <a:rPr lang="en" sz="1100"/>
              <a:t> </a:t>
            </a:r>
          </a:p>
          <a:p>
            <a:pPr lvl="0" rtl="0">
              <a:spcBef>
                <a:spcPts val="0"/>
              </a:spcBef>
              <a:buNone/>
            </a:pPr>
            <a:r>
              <a:rPr lang="en" sz="1100"/>
              <a:t>That event is an obvious sign of distress for Elsa; she spends the ceremony and the celebration afterwards in a state of half-panic.  Shutting herself away seems the only solution available to protect Anna and her subjects and as a result, her powers almost destroy her. </a:t>
            </a:r>
          </a:p>
          <a:p>
            <a:pPr lvl="0" rtl="0">
              <a:spcBef>
                <a:spcPts val="0"/>
              </a:spcBef>
              <a:buNone/>
            </a:pPr>
            <a:r>
              <a:rPr lang="en" sz="1100"/>
              <a:t> </a:t>
            </a:r>
          </a:p>
          <a:p>
            <a:pPr lvl="0" rtl="0">
              <a:spcBef>
                <a:spcPts val="0"/>
              </a:spcBef>
              <a:buNone/>
            </a:pPr>
            <a:r>
              <a:rPr lang="en" sz="1100"/>
              <a:t>When Elsa plunges the kingdom of Arendelle into its deepest winter, she flees, but as soon as she is isolated from everyone she returns to her old habits, creating the ice palace and shutting herself inside.  It is only when Anna shows her that their sibling love is greater than any threat that she finally breaks the cycle, realizing that in gaining acceptance from her people that she doesn’t need to hide away any longer.</a:t>
            </a:r>
          </a:p>
        </p:txBody>
      </p:sp>
      <p:pic>
        <p:nvPicPr>
          <p:cNvPr id="107" name="Shape 107"/>
          <p:cNvPicPr preferRelativeResize="0"/>
          <p:nvPr/>
        </p:nvPicPr>
        <p:blipFill>
          <a:blip r:embed="rId3">
            <a:alphaModFix/>
          </a:blip>
          <a:stretch>
            <a:fillRect/>
          </a:stretch>
        </p:blipFill>
        <p:spPr>
          <a:xfrm>
            <a:off x="2712324" y="371000"/>
            <a:ext cx="3418074" cy="1851899"/>
          </a:xfrm>
          <a:prstGeom prst="rect">
            <a:avLst/>
          </a:prstGeom>
          <a:noFill/>
          <a:ln>
            <a:noFill/>
          </a:ln>
        </p:spPr>
      </p:pic>
      <p:sp>
        <p:nvSpPr>
          <p:cNvPr id="108" name="Shape 108"/>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152400" y="1030450"/>
            <a:ext cx="8888700" cy="21219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endParaRPr sz="2600"/>
          </a:p>
          <a:p>
            <a:pPr lvl="0" algn="ctr" rtl="0">
              <a:lnSpc>
                <a:spcPct val="115000"/>
              </a:lnSpc>
              <a:spcBef>
                <a:spcPts val="0"/>
              </a:spcBef>
              <a:buNone/>
            </a:pPr>
            <a:r>
              <a:rPr lang="en" sz="2600"/>
              <a:t> </a:t>
            </a:r>
          </a:p>
          <a:p>
            <a:pPr lvl="0" rtl="0">
              <a:lnSpc>
                <a:spcPct val="115000"/>
              </a:lnSpc>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 </a:t>
            </a:r>
          </a:p>
          <a:p>
            <a:pPr lvl="0" rtl="0">
              <a:spcBef>
                <a:spcPts val="0"/>
              </a:spcBef>
              <a:buNone/>
            </a:pPr>
            <a:r>
              <a:rPr lang="en" sz="1100"/>
              <a:t>Rather than live the life of a princess in the royal court of the King Trident, Ariel spends her time stealing treasures from the ship wrecks of poor men and women lost at sea.   This rebellious teenager does not know what it is to clean up her room and can’t throw anything away.  Her cavern is overflowing with things that she has no clue how to use and she can’t part with them.</a:t>
            </a:r>
          </a:p>
          <a:p>
            <a:pPr lvl="0" rtl="0">
              <a:spcBef>
                <a:spcPts val="0"/>
              </a:spcBef>
              <a:buNone/>
            </a:pPr>
            <a:r>
              <a:rPr lang="en" sz="1100"/>
              <a:t> </a:t>
            </a:r>
          </a:p>
          <a:p>
            <a:pPr lvl="0" rtl="0">
              <a:spcBef>
                <a:spcPts val="0"/>
              </a:spcBef>
              <a:buNone/>
            </a:pPr>
            <a:r>
              <a:rPr lang="en" sz="1100"/>
              <a:t>“I’ve got gadgets and gizmos a-plenty.</a:t>
            </a:r>
          </a:p>
          <a:p>
            <a:pPr lvl="0" rtl="0">
              <a:spcBef>
                <a:spcPts val="0"/>
              </a:spcBef>
              <a:buNone/>
            </a:pPr>
            <a:r>
              <a:rPr lang="en" sz="1100"/>
              <a:t> </a:t>
            </a:r>
          </a:p>
          <a:p>
            <a:pPr lvl="0" rtl="0">
              <a:spcBef>
                <a:spcPts val="0"/>
              </a:spcBef>
              <a:buNone/>
            </a:pPr>
            <a:r>
              <a:rPr lang="en" sz="1100"/>
              <a:t>I’ve got whozits and whatzits galore.</a:t>
            </a:r>
          </a:p>
          <a:p>
            <a:pPr lvl="0" rtl="0">
              <a:spcBef>
                <a:spcPts val="0"/>
              </a:spcBef>
              <a:buNone/>
            </a:pPr>
            <a:r>
              <a:rPr lang="en" sz="1100"/>
              <a:t> </a:t>
            </a:r>
          </a:p>
          <a:p>
            <a:pPr lvl="0" rtl="0">
              <a:spcBef>
                <a:spcPts val="0"/>
              </a:spcBef>
              <a:buNone/>
            </a:pPr>
            <a:r>
              <a:rPr lang="en" sz="1100"/>
              <a:t>You want thingamabobs?  I’ve got twenty!</a:t>
            </a:r>
          </a:p>
          <a:p>
            <a:pPr lvl="0" rtl="0">
              <a:spcBef>
                <a:spcPts val="0"/>
              </a:spcBef>
              <a:buNone/>
            </a:pPr>
            <a:r>
              <a:rPr lang="en" sz="1100"/>
              <a:t> </a:t>
            </a:r>
          </a:p>
          <a:p>
            <a:pPr lvl="0" rtl="0">
              <a:spcBef>
                <a:spcPts val="0"/>
              </a:spcBef>
              <a:buNone/>
            </a:pPr>
            <a:r>
              <a:rPr lang="en" sz="1100"/>
              <a:t>But who cares?</a:t>
            </a:r>
          </a:p>
          <a:p>
            <a:pPr lvl="0" rtl="0">
              <a:spcBef>
                <a:spcPts val="0"/>
              </a:spcBef>
              <a:buNone/>
            </a:pPr>
            <a:r>
              <a:rPr lang="en" sz="1100"/>
              <a:t> </a:t>
            </a:r>
          </a:p>
          <a:p>
            <a:pPr lvl="0" rtl="0">
              <a:spcBef>
                <a:spcPts val="0"/>
              </a:spcBef>
              <a:buNone/>
            </a:pPr>
            <a:r>
              <a:rPr lang="en" sz="1100"/>
              <a:t>No big deal.</a:t>
            </a:r>
          </a:p>
          <a:p>
            <a:pPr lvl="0" rtl="0">
              <a:spcBef>
                <a:spcPts val="0"/>
              </a:spcBef>
              <a:buNone/>
            </a:pPr>
            <a:r>
              <a:rPr lang="en" sz="1100"/>
              <a:t> </a:t>
            </a:r>
          </a:p>
          <a:p>
            <a:pPr lvl="0" rtl="0">
              <a:spcBef>
                <a:spcPts val="0"/>
              </a:spcBef>
              <a:buNone/>
            </a:pPr>
            <a:r>
              <a:rPr lang="en" sz="1100"/>
              <a:t>I want more!”</a:t>
            </a:r>
          </a:p>
          <a:p>
            <a:pPr lvl="0" rtl="0">
              <a:spcBef>
                <a:spcPts val="0"/>
              </a:spcBef>
              <a:buNone/>
            </a:pPr>
            <a:r>
              <a:rPr lang="en" sz="1100"/>
              <a:t> </a:t>
            </a:r>
          </a:p>
          <a:p>
            <a:pPr lvl="0" rtl="0">
              <a:spcBef>
                <a:spcPts val="0"/>
              </a:spcBef>
              <a:buNone/>
            </a:pPr>
            <a:r>
              <a:rPr lang="en" sz="1100"/>
              <a:t>But thieving from the dead is the least of Ariel’s issues.  She believes her body is defective and needs to be “fixed” in order for her to be whole again.  It’s for this reasons she becomes fixated on humans, and Eric in particular.  She goes as far as to indulge black magic to fix herself, ridding herself of her tail fin in favor of legs.  She’s a human trapped in a mermaid’s body and she goes to extreme measures to correct herself.  </a:t>
            </a:r>
          </a:p>
        </p:txBody>
      </p:sp>
      <p:pic>
        <p:nvPicPr>
          <p:cNvPr id="114" name="Shape 114"/>
          <p:cNvPicPr preferRelativeResize="0"/>
          <p:nvPr/>
        </p:nvPicPr>
        <p:blipFill>
          <a:blip r:embed="rId3">
            <a:alphaModFix/>
          </a:blip>
          <a:stretch>
            <a:fillRect/>
          </a:stretch>
        </p:blipFill>
        <p:spPr>
          <a:xfrm>
            <a:off x="2773125" y="42244"/>
            <a:ext cx="3110775" cy="1555400"/>
          </a:xfrm>
          <a:prstGeom prst="rect">
            <a:avLst/>
          </a:prstGeom>
          <a:noFill/>
          <a:ln>
            <a:noFill/>
          </a:ln>
        </p:spPr>
      </p:pic>
      <p:sp>
        <p:nvSpPr>
          <p:cNvPr id="115" name="Shape 115"/>
          <p:cNvSpPr txBox="1"/>
          <p:nvPr/>
        </p:nvSpPr>
        <p:spPr>
          <a:xfrm>
            <a:off x="0" y="0"/>
            <a:ext cx="6035400" cy="4449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chemeClr val="accent3"/>
                </a:solidFill>
                <a:latin typeface="Alfa Slab One"/>
                <a:ea typeface="Alfa Slab One"/>
                <a:cs typeface="Alfa Slab One"/>
                <a:sym typeface="Alfa Slab One"/>
              </a:rPr>
              <a:t>Aim: How can we use the DSM-5 to diagnose fictional characters?</a:t>
            </a:r>
          </a:p>
        </p:txBody>
      </p:sp>
    </p:spTree>
  </p:cSld>
  <p:clrMapOvr>
    <a:masterClrMapping/>
  </p:clrMapOvr>
  <p:transition spd="slow">
    <p:cut/>
  </p:transition>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1360</Words>
  <Application>Microsoft Office PowerPoint</Application>
  <PresentationFormat>On-screen Show (16:9)</PresentationFormat>
  <Paragraphs>120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Alfa Slab One</vt:lpstr>
      <vt:lpstr>Proxima Nova</vt:lpstr>
      <vt:lpstr>gameday</vt:lpstr>
      <vt:lpstr>Aim: How can we use the DSM-5 to diagnose fictional characters?</vt:lpstr>
      <vt:lpstr>Model: Dora the Explorer</vt:lpstr>
      <vt:lpstr>Think</vt:lpstr>
      <vt:lpstr>Pair</vt:lpstr>
      <vt:lpstr>Share</vt:lpstr>
      <vt:lpstr>PowerPoint Presentation</vt:lpstr>
      <vt:lpstr>PowerPoint Presentation</vt:lpstr>
      <vt:lpstr>PowerPoint Presentation</vt:lpstr>
      <vt:lpstr>PowerPoint Presentation</vt:lpstr>
      <vt:lpstr>Jani: living with Schizophrenia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How can we use the DSM-5 to diagnose fictional characters?</dc:title>
  <dc:creator>Teacher</dc:creator>
  <cp:lastModifiedBy>admin</cp:lastModifiedBy>
  <cp:revision>1</cp:revision>
  <dcterms:modified xsi:type="dcterms:W3CDTF">2016-04-18T13:47:50Z</dcterms:modified>
</cp:coreProperties>
</file>